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5" r:id="rId9"/>
    <p:sldId id="266" r:id="rId10"/>
    <p:sldId id="268" r:id="rId11"/>
    <p:sldId id="26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9B52-F725-B15E-7A8D-F06564A8B8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2F1F8-425E-C725-A66C-4458E654A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610E75-341B-3CDF-E76D-DD781C634889}"/>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5" name="Footer Placeholder 4">
            <a:extLst>
              <a:ext uri="{FF2B5EF4-FFF2-40B4-BE49-F238E27FC236}">
                <a16:creationId xmlns:a16="http://schemas.microsoft.com/office/drawing/2014/main" id="{42FCBE82-39C2-CC6B-4E03-FBC23B5AD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E9320-9140-D9BC-D2D7-984568749977}"/>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162593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42D5-516B-AEC7-47A9-2CD0A8717A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635B6-A3C9-6274-E5A1-A3B92BA46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2235-8742-787C-A25F-03B00C1868B4}"/>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5" name="Footer Placeholder 4">
            <a:extLst>
              <a:ext uri="{FF2B5EF4-FFF2-40B4-BE49-F238E27FC236}">
                <a16:creationId xmlns:a16="http://schemas.microsoft.com/office/drawing/2014/main" id="{330E8CC4-207D-5A1C-96B1-D4C7045D4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97419-1C35-0D92-28F9-2B5CD6958967}"/>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42550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C5DD0-9CCF-C251-63EA-39745811E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9994D3-5E74-AD80-8F40-C2AA6D0073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99D13-D05F-13B0-2417-D1C82065F54F}"/>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5" name="Footer Placeholder 4">
            <a:extLst>
              <a:ext uri="{FF2B5EF4-FFF2-40B4-BE49-F238E27FC236}">
                <a16:creationId xmlns:a16="http://schemas.microsoft.com/office/drawing/2014/main" id="{19483E1F-87BC-87F4-12E5-C65249DCB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83AAC-0AEE-499D-B3C0-33D334A5365B}"/>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298732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3010-4134-5018-7E3F-8E5953AA5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BD15F-6960-C07A-5074-A4EEC6EF6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3EE54-1A4A-7719-5686-62A7E6C53CD5}"/>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5" name="Footer Placeholder 4">
            <a:extLst>
              <a:ext uri="{FF2B5EF4-FFF2-40B4-BE49-F238E27FC236}">
                <a16:creationId xmlns:a16="http://schemas.microsoft.com/office/drawing/2014/main" id="{2915D2AF-454E-261F-D39E-53B8DCBF3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50BA-ED6F-AC24-5F4B-2CC4B551E578}"/>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228012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57DC-0D73-5205-3300-5C74C012E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D2AF54-92E2-11B6-AD63-7C22FCE873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03C1F-8EB9-9314-7BA0-D1BCC80F971F}"/>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5" name="Footer Placeholder 4">
            <a:extLst>
              <a:ext uri="{FF2B5EF4-FFF2-40B4-BE49-F238E27FC236}">
                <a16:creationId xmlns:a16="http://schemas.microsoft.com/office/drawing/2014/main" id="{FEA068B5-8191-E103-214D-D4728D571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7BA1D-AE9B-5CF4-E239-0ACCBE652423}"/>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319537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809E-708B-02D4-9424-5BDBCACCC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B7F9C1-A98C-C9FE-68BD-D5D07F733C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54D315-FD83-77E9-D81C-DEB21E37EF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C14687-2038-0D6B-E4DE-8573DECE2198}"/>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6" name="Footer Placeholder 5">
            <a:extLst>
              <a:ext uri="{FF2B5EF4-FFF2-40B4-BE49-F238E27FC236}">
                <a16:creationId xmlns:a16="http://schemas.microsoft.com/office/drawing/2014/main" id="{ACA4CE21-DA08-20A4-1E9F-CE1BF939D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4CDE7-9613-56B7-307E-8D67F5A25F29}"/>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384628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860-62AD-659D-CB82-45D3F8CF51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BDFB32-0759-0DED-9B0B-5462D8F69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C564F6-8141-A587-012D-5C1781AA3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34A2A6-9C3A-1BBA-E11F-DED19519D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99F0DE-9AFC-036D-812E-BE2E92069B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D031C-C9DE-C3F5-0915-E9A6671875D5}"/>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8" name="Footer Placeholder 7">
            <a:extLst>
              <a:ext uri="{FF2B5EF4-FFF2-40B4-BE49-F238E27FC236}">
                <a16:creationId xmlns:a16="http://schemas.microsoft.com/office/drawing/2014/main" id="{AD4A7267-1399-DF89-B35D-F856802FD7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AF6948-758D-8298-19B5-D16B80120561}"/>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305078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AFD2-C6F3-507E-B4F9-CEE99C3AC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DB68D9-EF7B-666E-BF53-1443A9A43713}"/>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4" name="Footer Placeholder 3">
            <a:extLst>
              <a:ext uri="{FF2B5EF4-FFF2-40B4-BE49-F238E27FC236}">
                <a16:creationId xmlns:a16="http://schemas.microsoft.com/office/drawing/2014/main" id="{057E3B5F-E4A3-8146-F1DE-FCB702D981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1D7F89-F5F2-E5DA-FB8D-3D7D3CA12621}"/>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28750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225C1-409F-7414-0ABB-C8CD9F2F12E0}"/>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3" name="Footer Placeholder 2">
            <a:extLst>
              <a:ext uri="{FF2B5EF4-FFF2-40B4-BE49-F238E27FC236}">
                <a16:creationId xmlns:a16="http://schemas.microsoft.com/office/drawing/2014/main" id="{B26BEFAA-D586-C8E4-E75A-F28E4099E9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F8A83C-7A83-2BCC-AD0F-F3C2C931EEC9}"/>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231074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3940-7CE5-C4F7-78F8-AFBC137C4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980B6-F117-5D52-0BE9-BAF5CCE0B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306AB1-ED7C-77B8-DFBA-7AD5EB81B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27195-2B8D-16C5-F4FB-970F3CD48104}"/>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6" name="Footer Placeholder 5">
            <a:extLst>
              <a:ext uri="{FF2B5EF4-FFF2-40B4-BE49-F238E27FC236}">
                <a16:creationId xmlns:a16="http://schemas.microsoft.com/office/drawing/2014/main" id="{A5BC5F29-B499-6E68-607F-A3A6EF595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BDF9C-0ADD-B741-3C85-D10CDC201CFF}"/>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347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7A4E-45A5-9835-92EF-199894649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42335A-39CD-399F-9A5B-93E3FF845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D6B3B3-23BF-F2B5-FDB1-9B6B16013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DAAE-0B93-5494-01D0-50E2B18FCAC8}"/>
              </a:ext>
            </a:extLst>
          </p:cNvPr>
          <p:cNvSpPr>
            <a:spLocks noGrp="1"/>
          </p:cNvSpPr>
          <p:nvPr>
            <p:ph type="dt" sz="half" idx="10"/>
          </p:nvPr>
        </p:nvSpPr>
        <p:spPr/>
        <p:txBody>
          <a:bodyPr/>
          <a:lstStyle/>
          <a:p>
            <a:fld id="{F02ABFDD-7652-4F28-A4B2-085D1DB33897}" type="datetimeFigureOut">
              <a:rPr lang="en-US" smtClean="0"/>
              <a:t>3/25/2024</a:t>
            </a:fld>
            <a:endParaRPr lang="en-US"/>
          </a:p>
        </p:txBody>
      </p:sp>
      <p:sp>
        <p:nvSpPr>
          <p:cNvPr id="6" name="Footer Placeholder 5">
            <a:extLst>
              <a:ext uri="{FF2B5EF4-FFF2-40B4-BE49-F238E27FC236}">
                <a16:creationId xmlns:a16="http://schemas.microsoft.com/office/drawing/2014/main" id="{38EF62AE-AD0D-34D2-9905-EBD08F32E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2D947-9F06-7478-1071-C7177BF87713}"/>
              </a:ext>
            </a:extLst>
          </p:cNvPr>
          <p:cNvSpPr>
            <a:spLocks noGrp="1"/>
          </p:cNvSpPr>
          <p:nvPr>
            <p:ph type="sldNum" sz="quarter" idx="12"/>
          </p:nvPr>
        </p:nvSpPr>
        <p:spPr/>
        <p:txBody>
          <a:bodyPr/>
          <a:lstStyle/>
          <a:p>
            <a:fld id="{C70CDA26-5B98-41F6-B4E9-28D8D18A53FD}" type="slidenum">
              <a:rPr lang="en-US" smtClean="0"/>
              <a:t>‹#›</a:t>
            </a:fld>
            <a:endParaRPr lang="en-US"/>
          </a:p>
        </p:txBody>
      </p:sp>
    </p:spTree>
    <p:extLst>
      <p:ext uri="{BB962C8B-B14F-4D97-AF65-F5344CB8AC3E}">
        <p14:creationId xmlns:p14="http://schemas.microsoft.com/office/powerpoint/2010/main" val="230247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E09C9-2585-C2DE-4321-AA89989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A4C7E7-EC5B-2560-8067-C95D5F718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E121A-152C-1101-D33F-C2707B653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2ABFDD-7652-4F28-A4B2-085D1DB33897}" type="datetimeFigureOut">
              <a:rPr lang="en-US" smtClean="0"/>
              <a:t>3/25/2024</a:t>
            </a:fld>
            <a:endParaRPr lang="en-US"/>
          </a:p>
        </p:txBody>
      </p:sp>
      <p:sp>
        <p:nvSpPr>
          <p:cNvPr id="5" name="Footer Placeholder 4">
            <a:extLst>
              <a:ext uri="{FF2B5EF4-FFF2-40B4-BE49-F238E27FC236}">
                <a16:creationId xmlns:a16="http://schemas.microsoft.com/office/drawing/2014/main" id="{D6EE2A67-9BFC-4364-D999-9BFC7DC49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3E2871-E838-4C9C-0428-4FB815E6D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0CDA26-5B98-41F6-B4E9-28D8D18A53FD}" type="slidenum">
              <a:rPr lang="en-US" smtClean="0"/>
              <a:t>‹#›</a:t>
            </a:fld>
            <a:endParaRPr lang="en-US"/>
          </a:p>
        </p:txBody>
      </p:sp>
    </p:spTree>
    <p:extLst>
      <p:ext uri="{BB962C8B-B14F-4D97-AF65-F5344CB8AC3E}">
        <p14:creationId xmlns:p14="http://schemas.microsoft.com/office/powerpoint/2010/main" val="1017546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62CF-5CDC-9FE7-9197-0AE3783454CA}"/>
              </a:ext>
            </a:extLst>
          </p:cNvPr>
          <p:cNvSpPr>
            <a:spLocks noGrp="1"/>
          </p:cNvSpPr>
          <p:nvPr>
            <p:ph type="ctrTitle"/>
          </p:nvPr>
        </p:nvSpPr>
        <p:spPr/>
        <p:txBody>
          <a:bodyPr>
            <a:normAutofit fontScale="90000"/>
          </a:bodyPr>
          <a:lstStyle/>
          <a:p>
            <a:r>
              <a:rPr lang="en-US" dirty="0" err="1"/>
              <a:t>Kintner</a:t>
            </a:r>
            <a:r>
              <a:rPr lang="en-US" dirty="0"/>
              <a:t> Crossing – Amendment to </a:t>
            </a:r>
            <a:r>
              <a:rPr lang="en-US"/>
              <a:t>existing PRD </a:t>
            </a:r>
            <a:r>
              <a:rPr lang="en-US" dirty="0"/>
              <a:t>zoning</a:t>
            </a:r>
          </a:p>
        </p:txBody>
      </p:sp>
      <p:sp>
        <p:nvSpPr>
          <p:cNvPr id="3" name="Subtitle 2">
            <a:extLst>
              <a:ext uri="{FF2B5EF4-FFF2-40B4-BE49-F238E27FC236}">
                <a16:creationId xmlns:a16="http://schemas.microsoft.com/office/drawing/2014/main" id="{3696D475-D9DB-6843-B791-79F16A8EF812}"/>
              </a:ext>
            </a:extLst>
          </p:cNvPr>
          <p:cNvSpPr>
            <a:spLocks noGrp="1"/>
          </p:cNvSpPr>
          <p:nvPr>
            <p:ph type="subTitle" idx="1"/>
          </p:nvPr>
        </p:nvSpPr>
        <p:spPr/>
        <p:txBody>
          <a:bodyPr/>
          <a:lstStyle/>
          <a:p>
            <a:r>
              <a:rPr lang="en-US" dirty="0"/>
              <a:t>Presentation to the City of Sunbury </a:t>
            </a:r>
            <a:br>
              <a:rPr lang="en-US" dirty="0"/>
            </a:br>
            <a:r>
              <a:rPr lang="en-US" dirty="0"/>
              <a:t>Planning and Zoning Commission </a:t>
            </a:r>
          </a:p>
          <a:p>
            <a:r>
              <a:rPr lang="en-US" dirty="0"/>
              <a:t>March 25, 2024</a:t>
            </a:r>
          </a:p>
        </p:txBody>
      </p:sp>
    </p:spTree>
    <p:extLst>
      <p:ext uri="{BB962C8B-B14F-4D97-AF65-F5344CB8AC3E}">
        <p14:creationId xmlns:p14="http://schemas.microsoft.com/office/powerpoint/2010/main" val="68496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64D46-BEF7-D78E-05B4-B5E8EF900D0D}"/>
              </a:ext>
            </a:extLst>
          </p:cNvPr>
          <p:cNvPicPr>
            <a:picLocks noChangeAspect="1"/>
          </p:cNvPicPr>
          <p:nvPr/>
        </p:nvPicPr>
        <p:blipFill>
          <a:blip r:embed="rId2"/>
          <a:stretch>
            <a:fillRect/>
          </a:stretch>
        </p:blipFill>
        <p:spPr>
          <a:xfrm>
            <a:off x="1843276" y="643466"/>
            <a:ext cx="8505447" cy="5571067"/>
          </a:xfrm>
          <a:prstGeom prst="rect">
            <a:avLst/>
          </a:prstGeom>
        </p:spPr>
      </p:pic>
    </p:spTree>
    <p:extLst>
      <p:ext uri="{BB962C8B-B14F-4D97-AF65-F5344CB8AC3E}">
        <p14:creationId xmlns:p14="http://schemas.microsoft.com/office/powerpoint/2010/main" val="87258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05F2F-3C93-086A-9051-178EB857DB01}"/>
              </a:ext>
            </a:extLst>
          </p:cNvPr>
          <p:cNvPicPr>
            <a:picLocks noChangeAspect="1"/>
          </p:cNvPicPr>
          <p:nvPr/>
        </p:nvPicPr>
        <p:blipFill>
          <a:blip r:embed="rId2"/>
          <a:stretch>
            <a:fillRect/>
          </a:stretch>
        </p:blipFill>
        <p:spPr>
          <a:xfrm>
            <a:off x="1743603" y="643466"/>
            <a:ext cx="8704793" cy="5571067"/>
          </a:xfrm>
          <a:prstGeom prst="rect">
            <a:avLst/>
          </a:prstGeom>
        </p:spPr>
      </p:pic>
    </p:spTree>
    <p:extLst>
      <p:ext uri="{BB962C8B-B14F-4D97-AF65-F5344CB8AC3E}">
        <p14:creationId xmlns:p14="http://schemas.microsoft.com/office/powerpoint/2010/main" val="227308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F318-A5E1-7E2F-701D-9B979E488AC2}"/>
              </a:ext>
            </a:extLst>
          </p:cNvPr>
          <p:cNvSpPr>
            <a:spLocks noGrp="1"/>
          </p:cNvSpPr>
          <p:nvPr>
            <p:ph type="title"/>
          </p:nvPr>
        </p:nvSpPr>
        <p:spPr/>
        <p:txBody>
          <a:bodyPr/>
          <a:lstStyle/>
          <a:p>
            <a:r>
              <a:rPr lang="en-US" dirty="0"/>
              <a:t>Open Space</a:t>
            </a:r>
          </a:p>
        </p:txBody>
      </p:sp>
      <p:sp>
        <p:nvSpPr>
          <p:cNvPr id="3" name="Content Placeholder 2">
            <a:extLst>
              <a:ext uri="{FF2B5EF4-FFF2-40B4-BE49-F238E27FC236}">
                <a16:creationId xmlns:a16="http://schemas.microsoft.com/office/drawing/2014/main" id="{AD2A7380-9D7E-2524-5220-37FEC85C89E8}"/>
              </a:ext>
            </a:extLst>
          </p:cNvPr>
          <p:cNvSpPr>
            <a:spLocks noGrp="1"/>
          </p:cNvSpPr>
          <p:nvPr>
            <p:ph idx="1"/>
          </p:nvPr>
        </p:nvSpPr>
        <p:spPr/>
        <p:txBody>
          <a:bodyPr/>
          <a:lstStyle/>
          <a:p>
            <a:r>
              <a:rPr lang="en-US" dirty="0"/>
              <a:t>Prior Plan broke down “Common Open Space” versus “Additional Open Space”</a:t>
            </a:r>
          </a:p>
          <a:p>
            <a:pPr lvl="1"/>
            <a:r>
              <a:rPr lang="en-US" dirty="0"/>
              <a:t>Common Open Space + Additional Open Space = 36%</a:t>
            </a:r>
          </a:p>
          <a:p>
            <a:r>
              <a:rPr lang="en-US" dirty="0"/>
              <a:t>Both the common open space and the additional open space will be active open space areas and owned by the </a:t>
            </a:r>
            <a:r>
              <a:rPr lang="en-US" dirty="0" err="1"/>
              <a:t>HOA</a:t>
            </a:r>
            <a:r>
              <a:rPr lang="en-US" dirty="0"/>
              <a:t>. </a:t>
            </a:r>
          </a:p>
          <a:p>
            <a:r>
              <a:rPr lang="en-US" dirty="0"/>
              <a:t>The retention pond is not included in the open space</a:t>
            </a:r>
          </a:p>
          <a:p>
            <a:r>
              <a:rPr lang="en-US" dirty="0"/>
              <a:t>Common Open Space – 7.0 acres (20%)</a:t>
            </a:r>
          </a:p>
          <a:p>
            <a:r>
              <a:rPr lang="en-US" dirty="0"/>
              <a:t>Additional Open Space – 5.87 acres.</a:t>
            </a:r>
          </a:p>
          <a:p>
            <a:endParaRPr lang="en-US" dirty="0"/>
          </a:p>
        </p:txBody>
      </p:sp>
    </p:spTree>
    <p:extLst>
      <p:ext uri="{BB962C8B-B14F-4D97-AF65-F5344CB8AC3E}">
        <p14:creationId xmlns:p14="http://schemas.microsoft.com/office/powerpoint/2010/main" val="155820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8A09-BB59-E28E-AFAF-44A91D14E258}"/>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379F90E2-EAEF-B6F1-655A-DD63514AD12C}"/>
              </a:ext>
            </a:extLst>
          </p:cNvPr>
          <p:cNvSpPr>
            <a:spLocks noGrp="1"/>
          </p:cNvSpPr>
          <p:nvPr>
            <p:ph idx="1"/>
          </p:nvPr>
        </p:nvSpPr>
        <p:spPr/>
        <p:txBody>
          <a:bodyPr/>
          <a:lstStyle/>
          <a:p>
            <a:r>
              <a:rPr lang="en-US" dirty="0"/>
              <a:t>Developer/Builder – D.R. Horton – Indiana, LLC</a:t>
            </a:r>
          </a:p>
          <a:p>
            <a:pPr lvl="1"/>
            <a:r>
              <a:rPr lang="en-US" dirty="0"/>
              <a:t>Jack Mautino, Division President</a:t>
            </a:r>
          </a:p>
          <a:p>
            <a:pPr lvl="1"/>
            <a:r>
              <a:rPr lang="en-US" dirty="0"/>
              <a:t>Dave Dozer, Division Vice President of Land Development</a:t>
            </a:r>
          </a:p>
          <a:p>
            <a:pPr lvl="1"/>
            <a:r>
              <a:rPr lang="en-US" dirty="0"/>
              <a:t>Andrew Dyer, Land Acquisitioner</a:t>
            </a:r>
          </a:p>
          <a:p>
            <a:pPr lvl="1"/>
            <a:r>
              <a:rPr lang="en-US" dirty="0"/>
              <a:t>Joe Looby, Senior Planner, EMH&amp;T</a:t>
            </a:r>
          </a:p>
          <a:p>
            <a:pPr lvl="1"/>
            <a:r>
              <a:rPr lang="en-US" dirty="0"/>
              <a:t>Molly Gwin, attorney </a:t>
            </a:r>
          </a:p>
        </p:txBody>
      </p:sp>
    </p:spTree>
    <p:extLst>
      <p:ext uri="{BB962C8B-B14F-4D97-AF65-F5344CB8AC3E}">
        <p14:creationId xmlns:p14="http://schemas.microsoft.com/office/powerpoint/2010/main" val="394079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5733-2E9D-9C1A-ED08-7766939487C0}"/>
              </a:ext>
            </a:extLst>
          </p:cNvPr>
          <p:cNvSpPr>
            <a:spLocks noGrp="1"/>
          </p:cNvSpPr>
          <p:nvPr>
            <p:ph type="title"/>
          </p:nvPr>
        </p:nvSpPr>
        <p:spPr/>
        <p:txBody>
          <a:bodyPr/>
          <a:lstStyle/>
          <a:p>
            <a:r>
              <a:rPr lang="en-US" dirty="0"/>
              <a:t>What we are asking for…</a:t>
            </a:r>
          </a:p>
        </p:txBody>
      </p:sp>
      <p:sp>
        <p:nvSpPr>
          <p:cNvPr id="3" name="Content Placeholder 2">
            <a:extLst>
              <a:ext uri="{FF2B5EF4-FFF2-40B4-BE49-F238E27FC236}">
                <a16:creationId xmlns:a16="http://schemas.microsoft.com/office/drawing/2014/main" id="{D8726F40-F49F-DDE8-1B09-7102EE188E39}"/>
              </a:ext>
            </a:extLst>
          </p:cNvPr>
          <p:cNvSpPr>
            <a:spLocks noGrp="1"/>
          </p:cNvSpPr>
          <p:nvPr>
            <p:ph idx="1"/>
          </p:nvPr>
        </p:nvSpPr>
        <p:spPr/>
        <p:txBody>
          <a:bodyPr/>
          <a:lstStyle/>
          <a:p>
            <a:r>
              <a:rPr lang="en-US" dirty="0"/>
              <a:t>While this was filed as a rezoning application, this is an existing Planned Residence District, previously approved by this Commission and the City of Sunbury City Council. Most of the plan changes herein are additional detail that are typical as the developer moves through final engineering. </a:t>
            </a:r>
          </a:p>
          <a:p>
            <a:r>
              <a:rPr lang="en-US" dirty="0"/>
              <a:t>We are asking for the zoning of the property to stay the same, with the primary changes being </a:t>
            </a:r>
          </a:p>
          <a:p>
            <a:pPr lvl="1"/>
            <a:r>
              <a:rPr lang="en-US" dirty="0"/>
              <a:t>an adjustment to the town home product for fee simple, platted lots;</a:t>
            </a:r>
          </a:p>
          <a:p>
            <a:pPr lvl="1"/>
            <a:r>
              <a:rPr lang="en-US" dirty="0"/>
              <a:t> and the removal of the access to Cheshire Rd. </a:t>
            </a:r>
          </a:p>
        </p:txBody>
      </p:sp>
    </p:spTree>
    <p:extLst>
      <p:ext uri="{BB962C8B-B14F-4D97-AF65-F5344CB8AC3E}">
        <p14:creationId xmlns:p14="http://schemas.microsoft.com/office/powerpoint/2010/main" val="37262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a:extLst>
              <a:ext uri="{FF2B5EF4-FFF2-40B4-BE49-F238E27FC236}">
                <a16:creationId xmlns:a16="http://schemas.microsoft.com/office/drawing/2014/main" id="{D9E0E9BC-C72A-6D0E-AC1E-D16D7BD3BA00}"/>
              </a:ext>
            </a:extLst>
          </p:cNvPr>
          <p:cNvPicPr>
            <a:picLocks noGrp="1" noChangeAspect="1"/>
          </p:cNvPicPr>
          <p:nvPr>
            <p:ph idx="1"/>
          </p:nvPr>
        </p:nvPicPr>
        <p:blipFill rotWithShape="1">
          <a:blip r:embed="rId2"/>
          <a:srcRect l="9623" r="20586" b="-1"/>
          <a:stretch/>
        </p:blipFill>
        <p:spPr>
          <a:xfrm>
            <a:off x="20" y="1282"/>
            <a:ext cx="12191980" cy="6856718"/>
          </a:xfrm>
          <a:prstGeom prst="rect">
            <a:avLst/>
          </a:prstGeom>
        </p:spPr>
      </p:pic>
    </p:spTree>
    <p:extLst>
      <p:ext uri="{BB962C8B-B14F-4D97-AF65-F5344CB8AC3E}">
        <p14:creationId xmlns:p14="http://schemas.microsoft.com/office/powerpoint/2010/main" val="131914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EA40-B50F-705E-E4CB-672D1EC73F96}"/>
              </a:ext>
            </a:extLst>
          </p:cNvPr>
          <p:cNvSpPr>
            <a:spLocks noGrp="1"/>
          </p:cNvSpPr>
          <p:nvPr>
            <p:ph type="title"/>
          </p:nvPr>
        </p:nvSpPr>
        <p:spPr>
          <a:xfrm>
            <a:off x="762000" y="1138036"/>
            <a:ext cx="4085665" cy="1402470"/>
          </a:xfrm>
        </p:spPr>
        <p:txBody>
          <a:bodyPr anchor="t">
            <a:normAutofit/>
          </a:bodyPr>
          <a:lstStyle/>
          <a:p>
            <a:r>
              <a:rPr lang="en-US" sz="3200"/>
              <a:t>Kintner Crossing</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CAA566-C9D0-4E59-EB05-CE9DDC04B60F}"/>
              </a:ext>
            </a:extLst>
          </p:cNvPr>
          <p:cNvSpPr>
            <a:spLocks noGrp="1"/>
          </p:cNvSpPr>
          <p:nvPr>
            <p:ph idx="1"/>
          </p:nvPr>
        </p:nvSpPr>
        <p:spPr>
          <a:xfrm>
            <a:off x="762000" y="2551176"/>
            <a:ext cx="4085665" cy="3591207"/>
          </a:xfrm>
        </p:spPr>
        <p:txBody>
          <a:bodyPr>
            <a:normAutofit/>
          </a:bodyPr>
          <a:lstStyle/>
          <a:p>
            <a:r>
              <a:rPr lang="en-US" sz="2000" dirty="0"/>
              <a:t>Previously zoned to a PUD.</a:t>
            </a:r>
          </a:p>
          <a:p>
            <a:r>
              <a:rPr lang="en-US" sz="2000" dirty="0"/>
              <a:t>81 single family homes</a:t>
            </a:r>
          </a:p>
          <a:p>
            <a:r>
              <a:rPr lang="en-US" sz="2000" dirty="0"/>
              <a:t>107 town homes </a:t>
            </a:r>
          </a:p>
          <a:p>
            <a:r>
              <a:rPr lang="en-US" sz="2000" dirty="0"/>
              <a:t>2 phases </a:t>
            </a:r>
          </a:p>
          <a:p>
            <a:pPr lvl="1"/>
            <a:r>
              <a:rPr lang="en-US" sz="2000" dirty="0"/>
              <a:t>Phase 1 – 39 single family lots, 44 town homes</a:t>
            </a:r>
          </a:p>
          <a:p>
            <a:pPr lvl="1"/>
            <a:r>
              <a:rPr lang="en-US" sz="2000" dirty="0"/>
              <a:t>Phase 2 – 42 single family lots, 63 town homes</a:t>
            </a:r>
          </a:p>
        </p:txBody>
      </p:sp>
      <p:pic>
        <p:nvPicPr>
          <p:cNvPr id="5" name="Picture 4" descr="Houses in a village">
            <a:extLst>
              <a:ext uri="{FF2B5EF4-FFF2-40B4-BE49-F238E27FC236}">
                <a16:creationId xmlns:a16="http://schemas.microsoft.com/office/drawing/2014/main" id="{3BDD3699-D341-E96C-D8CD-BC2D6C9B46E9}"/>
              </a:ext>
            </a:extLst>
          </p:cNvPr>
          <p:cNvPicPr>
            <a:picLocks noChangeAspect="1"/>
          </p:cNvPicPr>
          <p:nvPr/>
        </p:nvPicPr>
        <p:blipFill rotWithShape="1">
          <a:blip r:embed="rId2"/>
          <a:srcRect l="9515" r="18952"/>
          <a:stretch/>
        </p:blipFill>
        <p:spPr>
          <a:xfrm>
            <a:off x="5650992" y="10"/>
            <a:ext cx="6541008" cy="6857990"/>
          </a:xfrm>
          <a:prstGeom prst="rect">
            <a:avLst/>
          </a:prstGeom>
        </p:spPr>
      </p:pic>
    </p:spTree>
    <p:extLst>
      <p:ext uri="{BB962C8B-B14F-4D97-AF65-F5344CB8AC3E}">
        <p14:creationId xmlns:p14="http://schemas.microsoft.com/office/powerpoint/2010/main" val="398770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5E855-B897-D610-5275-896EC2D73751}"/>
              </a:ext>
            </a:extLst>
          </p:cNvPr>
          <p:cNvPicPr>
            <a:picLocks noChangeAspect="1"/>
          </p:cNvPicPr>
          <p:nvPr/>
        </p:nvPicPr>
        <p:blipFill>
          <a:blip r:embed="rId2"/>
          <a:stretch>
            <a:fillRect/>
          </a:stretch>
        </p:blipFill>
        <p:spPr>
          <a:xfrm>
            <a:off x="643467" y="1084410"/>
            <a:ext cx="10905066" cy="4689179"/>
          </a:xfrm>
          <a:prstGeom prst="rect">
            <a:avLst/>
          </a:prstGeom>
        </p:spPr>
      </p:pic>
    </p:spTree>
    <p:extLst>
      <p:ext uri="{BB962C8B-B14F-4D97-AF65-F5344CB8AC3E}">
        <p14:creationId xmlns:p14="http://schemas.microsoft.com/office/powerpoint/2010/main" val="272053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54ED-4A50-E586-9AB6-E44877C20FFA}"/>
              </a:ext>
            </a:extLst>
          </p:cNvPr>
          <p:cNvSpPr>
            <a:spLocks noGrp="1"/>
          </p:cNvSpPr>
          <p:nvPr>
            <p:ph type="title"/>
          </p:nvPr>
        </p:nvSpPr>
        <p:spPr/>
        <p:txBody>
          <a:bodyPr/>
          <a:lstStyle/>
          <a:p>
            <a:r>
              <a:rPr lang="en-US" dirty="0"/>
              <a:t>Changes from the Original Approved Development Plan</a:t>
            </a:r>
          </a:p>
        </p:txBody>
      </p:sp>
      <p:sp>
        <p:nvSpPr>
          <p:cNvPr id="3" name="Content Placeholder 2">
            <a:extLst>
              <a:ext uri="{FF2B5EF4-FFF2-40B4-BE49-F238E27FC236}">
                <a16:creationId xmlns:a16="http://schemas.microsoft.com/office/drawing/2014/main" id="{3D347151-73F1-5B2F-782D-F06ED707A2C4}"/>
              </a:ext>
            </a:extLst>
          </p:cNvPr>
          <p:cNvSpPr>
            <a:spLocks noGrp="1"/>
          </p:cNvSpPr>
          <p:nvPr>
            <p:ph idx="1"/>
          </p:nvPr>
        </p:nvSpPr>
        <p:spPr/>
        <p:txBody>
          <a:bodyPr>
            <a:normAutofit lnSpcReduction="10000"/>
          </a:bodyPr>
          <a:lstStyle/>
          <a:p>
            <a:r>
              <a:rPr lang="en-US" dirty="0"/>
              <a:t>Town homes to be platted on individual lots, on private streets.</a:t>
            </a:r>
          </a:p>
          <a:p>
            <a:r>
              <a:rPr lang="en-US" dirty="0"/>
              <a:t>Removal of condominium form of ownership.</a:t>
            </a:r>
          </a:p>
          <a:p>
            <a:r>
              <a:rPr lang="en-US" dirty="0"/>
              <a:t>Removal of the access point to the south to Cheshire Rd.</a:t>
            </a:r>
          </a:p>
          <a:p>
            <a:r>
              <a:rPr lang="en-US" dirty="0"/>
              <a:t>Basin/retention pond on the western boundary of the development has been appropriately sized.</a:t>
            </a:r>
          </a:p>
          <a:p>
            <a:r>
              <a:rPr lang="en-US" dirty="0"/>
              <a:t>Open space has been added along the southern property boundary.</a:t>
            </a:r>
          </a:p>
          <a:p>
            <a:r>
              <a:rPr lang="en-US" dirty="0"/>
              <a:t>Location of the common mailboxes. </a:t>
            </a:r>
          </a:p>
          <a:p>
            <a:r>
              <a:rPr lang="en-US" dirty="0"/>
              <a:t>Addition of a temporary emergency access the development, with approval of the location by the B.S.T. &amp; G. Fire District.</a:t>
            </a:r>
          </a:p>
          <a:p>
            <a:endParaRPr lang="en-US" dirty="0"/>
          </a:p>
        </p:txBody>
      </p:sp>
    </p:spTree>
    <p:extLst>
      <p:ext uri="{BB962C8B-B14F-4D97-AF65-F5344CB8AC3E}">
        <p14:creationId xmlns:p14="http://schemas.microsoft.com/office/powerpoint/2010/main" val="243489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3B2A6-EAC8-4497-43A5-500BAD9E192A}"/>
              </a:ext>
            </a:extLst>
          </p:cNvPr>
          <p:cNvPicPr>
            <a:picLocks noChangeAspect="1"/>
          </p:cNvPicPr>
          <p:nvPr/>
        </p:nvPicPr>
        <p:blipFill>
          <a:blip r:embed="rId2"/>
          <a:stretch>
            <a:fillRect/>
          </a:stretch>
        </p:blipFill>
        <p:spPr>
          <a:xfrm>
            <a:off x="643467" y="2079497"/>
            <a:ext cx="10905066" cy="2699004"/>
          </a:xfrm>
          <a:prstGeom prst="rect">
            <a:avLst/>
          </a:prstGeom>
        </p:spPr>
      </p:pic>
    </p:spTree>
    <p:extLst>
      <p:ext uri="{BB962C8B-B14F-4D97-AF65-F5344CB8AC3E}">
        <p14:creationId xmlns:p14="http://schemas.microsoft.com/office/powerpoint/2010/main" val="402087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EB564-114F-3DA0-05A6-D6807044DB89}"/>
              </a:ext>
            </a:extLst>
          </p:cNvPr>
          <p:cNvPicPr>
            <a:picLocks noChangeAspect="1"/>
          </p:cNvPicPr>
          <p:nvPr/>
        </p:nvPicPr>
        <p:blipFill>
          <a:blip r:embed="rId2"/>
          <a:stretch>
            <a:fillRect/>
          </a:stretch>
        </p:blipFill>
        <p:spPr>
          <a:xfrm>
            <a:off x="1843276" y="643466"/>
            <a:ext cx="8505447" cy="5571067"/>
          </a:xfrm>
          <a:prstGeom prst="rect">
            <a:avLst/>
          </a:prstGeom>
        </p:spPr>
      </p:pic>
    </p:spTree>
    <p:extLst>
      <p:ext uri="{BB962C8B-B14F-4D97-AF65-F5344CB8AC3E}">
        <p14:creationId xmlns:p14="http://schemas.microsoft.com/office/powerpoint/2010/main" val="1452297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385</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Kintner Crossing – Amendment to existing PRD zoning</vt:lpstr>
      <vt:lpstr>Who We Are</vt:lpstr>
      <vt:lpstr>What we are asking for…</vt:lpstr>
      <vt:lpstr>PowerPoint Presentation</vt:lpstr>
      <vt:lpstr>Kintner Crossing</vt:lpstr>
      <vt:lpstr>PowerPoint Presentation</vt:lpstr>
      <vt:lpstr>Changes from the Original Approved Development Plan</vt:lpstr>
      <vt:lpstr>PowerPoint Presentation</vt:lpstr>
      <vt:lpstr>PowerPoint Presentation</vt:lpstr>
      <vt:lpstr>PowerPoint Presentation</vt:lpstr>
      <vt:lpstr>PowerPoint Presentation</vt:lpstr>
      <vt:lpstr>Open Space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Kintner Crossing – Amendment to existing PUD zoning</dc:title>
  <dc:creator>Molly R. Gwin</dc:creator>
  <cp:lastModifiedBy>Molly R. Gwin</cp:lastModifiedBy>
  <cp:revision>5</cp:revision>
  <dcterms:created xsi:type="dcterms:W3CDTF">2024-03-25T18:37:20Z</dcterms:created>
  <dcterms:modified xsi:type="dcterms:W3CDTF">2024-03-25T20:27:33Z</dcterms:modified>
</cp:coreProperties>
</file>